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>
        <p:scale>
          <a:sx n="96" d="100"/>
          <a:sy n="96" d="100"/>
        </p:scale>
        <p:origin x="-1066" y="2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DF31-EA7D-7C48-9BDA-490A00F4AB33}" type="datetimeFigureOut">
              <a:rPr lang="en-US" smtClean="0"/>
              <a:t>5/28/2017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2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5" y="1089078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2" y="3261361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4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30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Gill Sans Light"/>
                <a:cs typeface="Gill Sans Light"/>
              </a:rPr>
              <a:t>Konstantinos </a:t>
            </a:r>
            <a:r>
              <a:rPr lang="en-GB" sz="1400" dirty="0" err="1">
                <a:solidFill>
                  <a:schemeClr val="bg1"/>
                </a:solidFill>
                <a:latin typeface="Gill Sans Light"/>
                <a:cs typeface="Gill Sans Light"/>
              </a:rPr>
              <a:t>Hatzikotoulas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8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Light"/>
                <a:cs typeface="Gill Sans Light"/>
              </a:rPr>
              <a:t>Basic UNIX Workshop</a:t>
            </a:r>
          </a:p>
        </p:txBody>
      </p:sp>
    </p:spTree>
    <p:extLst>
      <p:ext uri="{BB962C8B-B14F-4D97-AF65-F5344CB8AC3E}">
        <p14:creationId xmlns:p14="http://schemas.microsoft.com/office/powerpoint/2010/main" val="14585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04111" y="18935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command prompt</a:t>
            </a:r>
          </a:p>
        </p:txBody>
      </p:sp>
      <p:sp>
        <p:nvSpPr>
          <p:cNvPr id="2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68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user1@host:~$</a:t>
            </a:r>
            <a:endParaRPr lang="en-GB" sz="32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489984" y="2996952"/>
            <a:ext cx="8229600" cy="5368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name of the computer 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directory 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What is UNIX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2" y="1600202"/>
            <a:ext cx="5577513" cy="4525963"/>
          </a:xfrm>
        </p:spPr>
        <p:txBody>
          <a:bodyPr>
            <a:normAutofit/>
          </a:bodyPr>
          <a:lstStyle/>
          <a:p>
            <a:r>
              <a:rPr lang="en-US" sz="2400" dirty="0"/>
              <a:t>UNIX is an </a:t>
            </a:r>
            <a:r>
              <a:rPr lang="en-US" sz="2400" b="1" dirty="0"/>
              <a:t>operating </a:t>
            </a:r>
            <a:r>
              <a:rPr lang="en-US" sz="2400" b="1"/>
              <a:t>system family</a:t>
            </a:r>
            <a:r>
              <a:rPr lang="en-US" sz="2400"/>
              <a:t> </a:t>
            </a:r>
            <a:r>
              <a:rPr lang="en-US" sz="2400" dirty="0"/>
              <a:t>(analogous to DOS and Windows)</a:t>
            </a:r>
          </a:p>
          <a:p>
            <a:r>
              <a:rPr lang="en-US" sz="2400" dirty="0"/>
              <a:t>first developed in the 1960s</a:t>
            </a:r>
          </a:p>
          <a:p>
            <a:endParaRPr lang="en-US" sz="2400" dirty="0"/>
          </a:p>
          <a:p>
            <a:r>
              <a:rPr lang="en-US" sz="2400" dirty="0"/>
              <a:t>operating system, (OS)= suite of programs which make the computer work. It is a stable, multi-user, multi-tasking system for servers, desktops and laptops.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94" y="1600200"/>
            <a:ext cx="3197507" cy="28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475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UNIX operating 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2" y="1600202"/>
            <a:ext cx="8592181" cy="4525963"/>
          </a:xfrm>
        </p:spPr>
        <p:txBody>
          <a:bodyPr>
            <a:normAutofit/>
          </a:bodyPr>
          <a:lstStyle/>
          <a:p>
            <a:r>
              <a:rPr lang="en-US" sz="2400" dirty="0"/>
              <a:t>UNIX itself is </a:t>
            </a:r>
            <a:r>
              <a:rPr lang="en-US" sz="2400" b="1" dirty="0"/>
              <a:t>not used anymore</a:t>
            </a:r>
            <a:r>
              <a:rPr lang="en-US" sz="2400" dirty="0"/>
              <a:t> </a:t>
            </a:r>
          </a:p>
          <a:p>
            <a:r>
              <a:rPr lang="en-US" sz="2400" b="1" dirty="0"/>
              <a:t>Linux (Fedora, Arch, Ubuntu, Red Star Linux) </a:t>
            </a:r>
            <a:r>
              <a:rPr lang="en-US" sz="2400" dirty="0"/>
              <a:t>is its successor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UNIX-based systems do not rely on a graphical interface</a:t>
            </a:r>
          </a:p>
          <a:p>
            <a:pPr marL="457200" lvl="1" indent="0">
              <a:buNone/>
            </a:pPr>
            <a:r>
              <a:rPr lang="en-US" sz="1600" b="1" dirty="0"/>
              <a:t>With UNIX, you don’t use the mouse!</a:t>
            </a:r>
          </a:p>
          <a:p>
            <a:pPr marL="457200" lvl="1" indent="0">
              <a:buNone/>
            </a:pPr>
            <a:endParaRPr lang="en-US" sz="1600" b="1" dirty="0"/>
          </a:p>
          <a:p>
            <a:r>
              <a:rPr lang="en-US" sz="2400" dirty="0"/>
              <a:t>Linux often comes with a window-manager and advanced graphical support, but advanced users still use a </a:t>
            </a:r>
            <a:r>
              <a:rPr lang="en-US" sz="2400" b="1" dirty="0"/>
              <a:t>terminal emulator</a:t>
            </a:r>
            <a:endParaRPr lang="en-US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033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475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UNIX operating system</a:t>
            </a:r>
          </a:p>
        </p:txBody>
      </p:sp>
      <p:pic>
        <p:nvPicPr>
          <p:cNvPr id="1026" name="Picture 2" descr="http://localhost:8991/notebooks/local/Workshop1a_BasicUNIX/ker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054" y="2272147"/>
            <a:ext cx="45529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3"/>
          <p:cNvSpPr>
            <a:spLocks noGrp="1"/>
          </p:cNvSpPr>
          <p:nvPr>
            <p:ph idx="1"/>
          </p:nvPr>
        </p:nvSpPr>
        <p:spPr>
          <a:xfrm>
            <a:off x="110838" y="1600202"/>
            <a:ext cx="4364183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kernel </a:t>
            </a:r>
            <a:r>
              <a:rPr lang="en-US" sz="2400" dirty="0"/>
              <a:t>is the core of the OS, the part that interacts with the processor, memory</a:t>
            </a:r>
            <a:r>
              <a:rPr lang="is-IS" sz="2400" dirty="0"/>
              <a:t>…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shell </a:t>
            </a:r>
            <a:r>
              <a:rPr lang="en-US" sz="2400" dirty="0"/>
              <a:t>is what you see when you open a command line. It allows the user to interact with the kernel.</a:t>
            </a:r>
            <a:endParaRPr lang="en-US" sz="1600" b="1" dirty="0"/>
          </a:p>
          <a:p>
            <a:pPr marL="457200" lvl="1" indent="0">
              <a:buNone/>
            </a:pPr>
            <a:endParaRPr lang="en-US" sz="1600" b="1" dirty="0"/>
          </a:p>
          <a:p>
            <a:r>
              <a:rPr lang="en-US" sz="2400" dirty="0"/>
              <a:t>The </a:t>
            </a:r>
            <a:r>
              <a:rPr lang="en-US" sz="2400" b="1" dirty="0"/>
              <a:t>shell</a:t>
            </a:r>
            <a:r>
              <a:rPr lang="en-US" sz="2400" dirty="0"/>
              <a:t> has only a few basic commands (mostly file management). Other applications can be built to interact with the kernel and can be called in the shell.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59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11" y="189359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What happens when I type a command?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1750357"/>
            <a:ext cx="6719309" cy="5039482"/>
          </a:xfrm>
          <a:prstGeom prst="rect">
            <a:avLst/>
          </a:prstGeom>
        </p:spPr>
      </p:pic>
      <p:pic>
        <p:nvPicPr>
          <p:cNvPr id="19" name="Picture 3" descr="C:\Users\EZ1_ADMIN\Desktop\Operating system - Wikipedia, the free encyclopedia_files\165px-Operating_system_placemen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05" y="1143932"/>
            <a:ext cx="1890125" cy="279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8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11" y="189359"/>
            <a:ext cx="3661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Text-only, you say?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9" name="Content Placeholder 3"/>
          <p:cNvSpPr>
            <a:spLocks noGrp="1"/>
          </p:cNvSpPr>
          <p:nvPr>
            <p:ph idx="1"/>
          </p:nvPr>
        </p:nvSpPr>
        <p:spPr>
          <a:xfrm>
            <a:off x="110838" y="1600202"/>
            <a:ext cx="4364183" cy="4525963"/>
          </a:xfrm>
        </p:spPr>
        <p:txBody>
          <a:bodyPr>
            <a:normAutofit/>
          </a:bodyPr>
          <a:lstStyle/>
          <a:p>
            <a:r>
              <a:rPr lang="en-GB" sz="2400" dirty="0"/>
              <a:t>Every action has to be typed on the screen and sent to the system with </a:t>
            </a:r>
            <a:r>
              <a:rPr lang="en-GB" sz="2400" b="1" dirty="0"/>
              <a:t>Enter</a:t>
            </a:r>
            <a:endParaRPr lang="en-US" sz="2400" b="1" dirty="0"/>
          </a:p>
          <a:p>
            <a:endParaRPr lang="en-US" sz="2400" dirty="0"/>
          </a:p>
          <a:p>
            <a:r>
              <a:rPr lang="en-US" sz="2200" dirty="0"/>
              <a:t>You are </a:t>
            </a:r>
            <a:r>
              <a:rPr lang="en-US" sz="2200" b="1" dirty="0"/>
              <a:t>always in a directory</a:t>
            </a:r>
            <a:r>
              <a:rPr lang="en-US" sz="2200" dirty="0"/>
              <a:t>, every command you send will affect the current directory unless stated otherwise</a:t>
            </a:r>
          </a:p>
          <a:p>
            <a:endParaRPr lang="en-US" sz="1600" b="1" dirty="0"/>
          </a:p>
          <a:p>
            <a:pPr marL="457200" lvl="1" indent="0">
              <a:buNone/>
            </a:pPr>
            <a:endParaRPr lang="en-US" sz="1600" b="1" dirty="0"/>
          </a:p>
          <a:p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69" y="1214005"/>
            <a:ext cx="1844757" cy="12276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707" y="3440521"/>
            <a:ext cx="3916219" cy="29371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131129" y="5153891"/>
            <a:ext cx="3447097" cy="36021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73644" y="5010836"/>
            <a:ext cx="259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Remember where</a:t>
            </a:r>
          </a:p>
          <a:p>
            <a:r>
              <a:rPr lang="en-US" dirty="0"/>
              <a:t> you are!</a:t>
            </a:r>
          </a:p>
        </p:txBody>
      </p:sp>
    </p:spTree>
    <p:extLst>
      <p:ext uri="{BB962C8B-B14F-4D97-AF65-F5344CB8AC3E}">
        <p14:creationId xmlns:p14="http://schemas.microsoft.com/office/powerpoint/2010/main" val="16443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>
            <a:normAutofit/>
          </a:bodyPr>
          <a:lstStyle/>
          <a:p>
            <a:r>
              <a:rPr lang="en-GB" dirty="0" smtClean="0"/>
              <a:t>It is now forgotten, but all historical computers ran on text-only interfaces (MS-DOS before Windows, OS/2 before Mac OS)</a:t>
            </a:r>
          </a:p>
          <a:p>
            <a:endParaRPr lang="en-GB" dirty="0"/>
          </a:p>
          <a:p>
            <a:r>
              <a:rPr lang="en-GB" dirty="0" smtClean="0"/>
              <a:t>They are </a:t>
            </a:r>
            <a:r>
              <a:rPr lang="en-GB" b="1" i="1" dirty="0" smtClean="0">
                <a:solidFill>
                  <a:schemeClr val="accent2"/>
                </a:solidFill>
              </a:rPr>
              <a:t>really</a:t>
            </a:r>
            <a:r>
              <a:rPr lang="en-GB" dirty="0" smtClean="0"/>
              <a:t> useful for file and data manipulation</a:t>
            </a:r>
          </a:p>
          <a:p>
            <a:endParaRPr lang="en-GB" dirty="0" smtClean="0"/>
          </a:p>
          <a:p>
            <a:r>
              <a:rPr lang="en-GB" dirty="0" smtClean="0"/>
              <a:t>On Windows, we use emulators (which imitate UNIX behaviour) and remote access programs (which connect to real UNIX systems)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04111" y="189359"/>
            <a:ext cx="3661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Text-only, you say?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30880"/>
          </a:xfrm>
        </p:spPr>
        <p:txBody>
          <a:bodyPr>
            <a:normAutofit/>
          </a:bodyPr>
          <a:lstStyle/>
          <a:p>
            <a:r>
              <a:rPr lang="en-GB" dirty="0"/>
              <a:t>When you send a command, the system will look it up</a:t>
            </a:r>
          </a:p>
          <a:p>
            <a:pPr lvl="1"/>
            <a:r>
              <a:rPr lang="en-GB" dirty="0"/>
              <a:t>If it is a system command, it will execute it itself</a:t>
            </a:r>
          </a:p>
          <a:p>
            <a:pPr lvl="1"/>
            <a:r>
              <a:rPr lang="en-GB" dirty="0"/>
              <a:t>If not, it will look if it’s a third-party program installed on the computer</a:t>
            </a:r>
          </a:p>
          <a:p>
            <a:pPr lvl="1"/>
            <a:r>
              <a:rPr lang="en-GB" dirty="0"/>
              <a:t>If not, it will yell at you.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53" y="4954310"/>
            <a:ext cx="5549555" cy="10142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4111" y="189359"/>
            <a:ext cx="3661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Text-only, you say?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901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04111" y="14437"/>
            <a:ext cx="64235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Gill Sans Light"/>
                <a:cs typeface="Gill Sans Light"/>
              </a:rPr>
              <a:t>The “frightening black screen with </a:t>
            </a:r>
            <a:endParaRPr lang="en-GB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weird </a:t>
            </a:r>
            <a:r>
              <a:rPr lang="en-GB" sz="3200" dirty="0">
                <a:solidFill>
                  <a:schemeClr val="bg1"/>
                </a:solidFill>
                <a:latin typeface="Gill Sans Light"/>
                <a:cs typeface="Gill Sans Light"/>
              </a:rPr>
              <a:t>text on it”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9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684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user1@host:~$ </a:t>
            </a:r>
            <a:r>
              <a:rPr lang="en-GB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GB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GB" dirty="0" err="1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iname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“*.txt”</a:t>
            </a:r>
            <a:endParaRPr lang="en-GB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eft Brace 20"/>
          <p:cNvSpPr/>
          <p:nvPr/>
        </p:nvSpPr>
        <p:spPr>
          <a:xfrm rot="16200000">
            <a:off x="2198358" y="765532"/>
            <a:ext cx="360040" cy="2924204"/>
          </a:xfrm>
          <a:prstGeom prst="leftBrace">
            <a:avLst/>
          </a:prstGeom>
          <a:solidFill>
            <a:schemeClr val="tx1"/>
          </a:solidFill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/>
          <p:cNvSpPr txBox="1"/>
          <p:nvPr/>
        </p:nvSpPr>
        <p:spPr>
          <a:xfrm>
            <a:off x="1331642" y="2394422"/>
            <a:ext cx="266399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/>
                </a:solidFill>
              </a:rPr>
              <a:t>What</a:t>
            </a:r>
            <a:r>
              <a:rPr lang="fr-FR" dirty="0">
                <a:solidFill>
                  <a:schemeClr val="accent2"/>
                </a:solidFill>
              </a:rPr>
              <a:t> the computer </a:t>
            </a:r>
            <a:r>
              <a:rPr lang="fr-FR" dirty="0" err="1">
                <a:solidFill>
                  <a:schemeClr val="accent2"/>
                </a:solidFill>
              </a:rPr>
              <a:t>writes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chemeClr val="accent2"/>
                </a:solidFill>
              </a:rPr>
              <a:t>« the command prompt »</a:t>
            </a:r>
          </a:p>
        </p:txBody>
      </p:sp>
      <p:sp>
        <p:nvSpPr>
          <p:cNvPr id="23" name="Arc 22"/>
          <p:cNvSpPr/>
          <p:nvPr/>
        </p:nvSpPr>
        <p:spPr>
          <a:xfrm rot="5929571">
            <a:off x="405372" y="485057"/>
            <a:ext cx="5580620" cy="2614737"/>
          </a:xfrm>
          <a:prstGeom prst="arc">
            <a:avLst>
              <a:gd name="adj1" fmla="val 16200000"/>
              <a:gd name="adj2" fmla="val 20253749"/>
            </a:avLst>
          </a:prstGeom>
          <a:ln>
            <a:solidFill>
              <a:schemeClr val="tx2"/>
            </a:solidFill>
            <a:head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1791526" y="3739351"/>
            <a:ext cx="280831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The command</a:t>
            </a:r>
          </a:p>
          <a:p>
            <a:r>
              <a:rPr lang="fr-FR" dirty="0">
                <a:solidFill>
                  <a:schemeClr val="tx2"/>
                </a:solidFill>
              </a:rPr>
              <a:t>« </a:t>
            </a:r>
            <a:r>
              <a:rPr lang="fr-FR" dirty="0" err="1">
                <a:solidFill>
                  <a:schemeClr val="tx2"/>
                </a:solidFill>
              </a:rPr>
              <a:t>find</a:t>
            </a:r>
            <a:r>
              <a:rPr lang="fr-FR" dirty="0">
                <a:solidFill>
                  <a:schemeClr val="tx2"/>
                </a:solidFill>
              </a:rPr>
              <a:t> a file </a:t>
            </a:r>
            <a:r>
              <a:rPr lang="fr-FR" dirty="0" err="1">
                <a:solidFill>
                  <a:schemeClr val="tx2"/>
                </a:solidFill>
              </a:rPr>
              <a:t>that</a:t>
            </a:r>
            <a:r>
              <a:rPr lang="fr-FR" dirty="0">
                <a:solidFill>
                  <a:schemeClr val="tx2"/>
                </a:solidFill>
              </a:rPr>
              <a:t> match certain </a:t>
            </a:r>
            <a:r>
              <a:rPr lang="fr-FR" dirty="0" err="1">
                <a:solidFill>
                  <a:schemeClr val="tx2"/>
                </a:solidFill>
              </a:rPr>
              <a:t>criteria</a:t>
            </a:r>
            <a:r>
              <a:rPr lang="fr-FR" dirty="0">
                <a:solidFill>
                  <a:schemeClr val="tx2"/>
                </a:solidFill>
              </a:rPr>
              <a:t> »</a:t>
            </a:r>
          </a:p>
        </p:txBody>
      </p:sp>
      <p:sp>
        <p:nvSpPr>
          <p:cNvPr id="25" name="Arc 24"/>
          <p:cNvSpPr/>
          <p:nvPr/>
        </p:nvSpPr>
        <p:spPr>
          <a:xfrm rot="15826419" flipH="1">
            <a:off x="4090157" y="-69772"/>
            <a:ext cx="7656779" cy="3724391"/>
          </a:xfrm>
          <a:prstGeom prst="arc">
            <a:avLst>
              <a:gd name="adj1" fmla="val 16200000"/>
              <a:gd name="adj2" fmla="val 18181821"/>
            </a:avLst>
          </a:prstGeom>
          <a:ln>
            <a:solidFill>
              <a:schemeClr val="accent4">
                <a:lumMod val="75000"/>
              </a:schemeClr>
            </a:solidFill>
            <a:head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6096" y="3248736"/>
            <a:ext cx="280831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The arguments</a:t>
            </a:r>
          </a:p>
          <a:p>
            <a:r>
              <a:rPr lang="fr-FR" dirty="0">
                <a:solidFill>
                  <a:schemeClr val="tx2"/>
                </a:solidFill>
              </a:rPr>
              <a:t>« </a:t>
            </a:r>
            <a:r>
              <a:rPr lang="fr-FR" dirty="0" err="1">
                <a:solidFill>
                  <a:schemeClr val="tx2"/>
                </a:solidFill>
              </a:rPr>
              <a:t>these</a:t>
            </a:r>
            <a:r>
              <a:rPr lang="fr-FR" dirty="0">
                <a:solidFill>
                  <a:schemeClr val="tx2"/>
                </a:solidFill>
              </a:rPr>
              <a:t> are </a:t>
            </a:r>
            <a:r>
              <a:rPr lang="fr-FR" dirty="0" err="1">
                <a:solidFill>
                  <a:schemeClr val="tx2"/>
                </a:solidFill>
              </a:rPr>
              <a:t>my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criteria</a:t>
            </a:r>
            <a:r>
              <a:rPr lang="fr-FR" dirty="0">
                <a:solidFill>
                  <a:schemeClr val="tx2"/>
                </a:solidFill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1222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417</Words>
  <Application>Microsoft Office PowerPoint</Application>
  <PresentationFormat>On-screen Show (4:3)</PresentationFormat>
  <Paragraphs>56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 Gilly</dc:creator>
  <cp:lastModifiedBy>Konstantinos Hatzikotoulas</cp:lastModifiedBy>
  <cp:revision>6</cp:revision>
  <dcterms:created xsi:type="dcterms:W3CDTF">2017-05-28T09:03:59Z</dcterms:created>
  <dcterms:modified xsi:type="dcterms:W3CDTF">2017-05-28T12:36:53Z</dcterms:modified>
</cp:coreProperties>
</file>